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330" r:id="rId4"/>
    <p:sldId id="257" r:id="rId5"/>
    <p:sldId id="261" r:id="rId6"/>
    <p:sldId id="259" r:id="rId7"/>
    <p:sldId id="262" r:id="rId8"/>
    <p:sldId id="276" r:id="rId9"/>
    <p:sldId id="288" r:id="rId10"/>
    <p:sldId id="289" r:id="rId11"/>
    <p:sldId id="297" r:id="rId12"/>
    <p:sldId id="293" r:id="rId13"/>
    <p:sldId id="258" r:id="rId14"/>
    <p:sldId id="294" r:id="rId15"/>
    <p:sldId id="295" r:id="rId16"/>
    <p:sldId id="277" r:id="rId17"/>
    <p:sldId id="287" r:id="rId18"/>
    <p:sldId id="298" r:id="rId19"/>
    <p:sldId id="322" r:id="rId20"/>
    <p:sldId id="283" r:id="rId21"/>
    <p:sldId id="263" r:id="rId22"/>
    <p:sldId id="264" r:id="rId23"/>
    <p:sldId id="292" r:id="rId24"/>
    <p:sldId id="291" r:id="rId25"/>
    <p:sldId id="299" r:id="rId26"/>
    <p:sldId id="332" r:id="rId27"/>
    <p:sldId id="266" r:id="rId28"/>
    <p:sldId id="300" r:id="rId29"/>
    <p:sldId id="301" r:id="rId30"/>
    <p:sldId id="3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7080" autoAdjust="0"/>
  </p:normalViewPr>
  <p:slideViewPr>
    <p:cSldViewPr snapToGrid="0">
      <p:cViewPr varScale="1">
        <p:scale>
          <a:sx n="99" d="100"/>
          <a:sy n="99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A5A8E-D955-4B25-BD10-9EFBDE1DF9E8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22D47FD-98F4-4EF2-805D-50F2CB5BD0B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Truth statements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gm:t>
    </dgm:pt>
    <dgm:pt modelId="{7110586E-5598-496C-9BCA-F9F805F1B8DC}" type="parTrans" cxnId="{5AACC048-2065-442A-824E-7901467193BB}">
      <dgm:prSet/>
      <dgm:spPr/>
      <dgm:t>
        <a:bodyPr/>
        <a:lstStyle/>
        <a:p>
          <a:endParaRPr lang="en-US"/>
        </a:p>
      </dgm:t>
    </dgm:pt>
    <dgm:pt modelId="{AD9E0B1A-856E-4550-90EA-513A94C74B03}" type="sibTrans" cxnId="{5AACC048-2065-442A-824E-7901467193BB}">
      <dgm:prSet/>
      <dgm:spPr/>
      <dgm:t>
        <a:bodyPr/>
        <a:lstStyle/>
        <a:p>
          <a:endParaRPr lang="en-US"/>
        </a:p>
      </dgm:t>
    </dgm:pt>
    <dgm:pt modelId="{9E9F4E34-9F05-484E-B835-7B62021D29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selecting code</a:t>
          </a:r>
        </a:p>
        <a:p>
          <a:pPr>
            <a:lnSpc>
              <a:spcPct val="100000"/>
            </a:lnSpc>
          </a:pPr>
          <a:endParaRPr lang="en-US" sz="3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66389-D742-47CF-B2E1-6D677055C7D9}" type="parTrans" cxnId="{18C384DC-8A6D-4496-8C8E-19501881B989}">
      <dgm:prSet/>
      <dgm:spPr/>
      <dgm:t>
        <a:bodyPr/>
        <a:lstStyle/>
        <a:p>
          <a:endParaRPr lang="en-US"/>
        </a:p>
      </dgm:t>
    </dgm:pt>
    <dgm:pt modelId="{693877E4-2CB2-422F-B378-2E94E2698BE8}" type="sibTrans" cxnId="{18C384DC-8A6D-4496-8C8E-19501881B989}">
      <dgm:prSet/>
      <dgm:spPr/>
      <dgm:t>
        <a:bodyPr/>
        <a:lstStyle/>
        <a:p>
          <a:endParaRPr lang="en-US"/>
        </a:p>
      </dgm:t>
    </dgm:pt>
    <dgm:pt modelId="{45264DFD-6BF5-42A0-AA6F-BD9AAB7284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if condition:</a:t>
          </a:r>
        </a:p>
        <a:p>
          <a:pPr>
            <a:lnSpc>
              <a:spcPct val="100000"/>
            </a:lnSpc>
          </a:pPr>
          <a:r>
            <a: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do something</a:t>
          </a:r>
          <a:endParaRPr lang="en-US" sz="3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50FB0-A67C-41AA-A06B-8094ADF0734D}" type="parTrans" cxnId="{8CCDF0A5-8CBD-45CA-BCB4-C7A9AAE282C3}">
      <dgm:prSet/>
      <dgm:spPr/>
      <dgm:t>
        <a:bodyPr/>
        <a:lstStyle/>
        <a:p>
          <a:endParaRPr lang="en-US"/>
        </a:p>
      </dgm:t>
    </dgm:pt>
    <dgm:pt modelId="{1C58EC51-2DA3-4AE6-BDD9-3AA40BA8894D}" type="sibTrans" cxnId="{8CCDF0A5-8CBD-45CA-BCB4-C7A9AAE282C3}">
      <dgm:prSet/>
      <dgm:spPr/>
      <dgm:t>
        <a:bodyPr/>
        <a:lstStyle/>
        <a:p>
          <a:endParaRPr lang="en-US"/>
        </a:p>
      </dgm:t>
    </dgm:pt>
    <dgm:pt modelId="{26E4135F-9495-4441-BD1E-DFE66951B037}" type="pres">
      <dgm:prSet presAssocID="{502A5A8E-D955-4B25-BD10-9EFBDE1DF9E8}" presName="root" presStyleCnt="0">
        <dgm:presLayoutVars>
          <dgm:dir/>
          <dgm:resizeHandles val="exact"/>
        </dgm:presLayoutVars>
      </dgm:prSet>
      <dgm:spPr/>
    </dgm:pt>
    <dgm:pt modelId="{9A24C59D-FB0D-48D3-95B4-46877C0F595C}" type="pres">
      <dgm:prSet presAssocID="{022D47FD-98F4-4EF2-805D-50F2CB5BD0BF}" presName="compNode" presStyleCnt="0"/>
      <dgm:spPr/>
    </dgm:pt>
    <dgm:pt modelId="{7A72B592-AD2E-48F9-8299-223AFE004517}" type="pres">
      <dgm:prSet presAssocID="{022D47FD-98F4-4EF2-805D-50F2CB5BD0BF}" presName="iconRect" presStyleLbl="node1" presStyleIdx="0" presStyleCnt="1" custLinFactX="-45835" custLinFactNeighborX="-100000" custLinFactNeighborY="-122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E957B77-82C1-44A7-9BA5-3B12725054F7}" type="pres">
      <dgm:prSet presAssocID="{022D47FD-98F4-4EF2-805D-50F2CB5BD0BF}" presName="iconSpace" presStyleCnt="0"/>
      <dgm:spPr/>
    </dgm:pt>
    <dgm:pt modelId="{BA064EEF-996F-4E89-BE28-3B4037E0ACDD}" type="pres">
      <dgm:prSet presAssocID="{022D47FD-98F4-4EF2-805D-50F2CB5BD0BF}" presName="parTx" presStyleLbl="revTx" presStyleIdx="0" presStyleCnt="2" custLinFactY="-100000" custLinFactNeighborX="-6741" custLinFactNeighborY="-114867">
        <dgm:presLayoutVars>
          <dgm:chMax val="0"/>
          <dgm:chPref val="0"/>
        </dgm:presLayoutVars>
      </dgm:prSet>
      <dgm:spPr/>
    </dgm:pt>
    <dgm:pt modelId="{755D4704-9A21-4EE4-A0DE-EA3A090C904D}" type="pres">
      <dgm:prSet presAssocID="{022D47FD-98F4-4EF2-805D-50F2CB5BD0BF}" presName="txSpace" presStyleCnt="0"/>
      <dgm:spPr/>
    </dgm:pt>
    <dgm:pt modelId="{0D9233B6-03CA-461C-8E93-A0EDADB1017C}" type="pres">
      <dgm:prSet presAssocID="{022D47FD-98F4-4EF2-805D-50F2CB5BD0BF}" presName="desTx" presStyleLbl="revTx" presStyleIdx="1" presStyleCnt="2" custScaleX="133123" custScaleY="1337873" custLinFactY="100000" custLinFactNeighborX="11737" custLinFactNeighborY="140280">
        <dgm:presLayoutVars/>
      </dgm:prSet>
      <dgm:spPr/>
    </dgm:pt>
  </dgm:ptLst>
  <dgm:cxnLst>
    <dgm:cxn modelId="{D6C95220-B08E-46DF-8A46-1FAED7DD0C10}" type="presOf" srcId="{022D47FD-98F4-4EF2-805D-50F2CB5BD0BF}" destId="{BA064EEF-996F-4E89-BE28-3B4037E0ACDD}" srcOrd="0" destOrd="0" presId="urn:microsoft.com/office/officeart/2018/2/layout/IconLabelDescriptionList"/>
    <dgm:cxn modelId="{92EE8D3C-FCFF-4171-8A57-EBF75B6716AF}" type="presOf" srcId="{45264DFD-6BF5-42A0-AA6F-BD9AAB72842B}" destId="{0D9233B6-03CA-461C-8E93-A0EDADB1017C}" srcOrd="0" destOrd="1" presId="urn:microsoft.com/office/officeart/2018/2/layout/IconLabelDescriptionList"/>
    <dgm:cxn modelId="{F20D7243-48E4-4ABA-AF5E-25759CFDC9AF}" type="presOf" srcId="{9E9F4E34-9F05-484E-B835-7B62021D292A}" destId="{0D9233B6-03CA-461C-8E93-A0EDADB1017C}" srcOrd="0" destOrd="0" presId="urn:microsoft.com/office/officeart/2018/2/layout/IconLabelDescriptionList"/>
    <dgm:cxn modelId="{5AACC048-2065-442A-824E-7901467193BB}" srcId="{502A5A8E-D955-4B25-BD10-9EFBDE1DF9E8}" destId="{022D47FD-98F4-4EF2-805D-50F2CB5BD0BF}" srcOrd="0" destOrd="0" parTransId="{7110586E-5598-496C-9BCA-F9F805F1B8DC}" sibTransId="{AD9E0B1A-856E-4550-90EA-513A94C74B03}"/>
    <dgm:cxn modelId="{2CF0CE6B-3420-4904-9C1E-52A945CB7F8A}" type="presOf" srcId="{502A5A8E-D955-4B25-BD10-9EFBDE1DF9E8}" destId="{26E4135F-9495-4441-BD1E-DFE66951B037}" srcOrd="0" destOrd="0" presId="urn:microsoft.com/office/officeart/2018/2/layout/IconLabelDescriptionList"/>
    <dgm:cxn modelId="{8CCDF0A5-8CBD-45CA-BCB4-C7A9AAE282C3}" srcId="{022D47FD-98F4-4EF2-805D-50F2CB5BD0BF}" destId="{45264DFD-6BF5-42A0-AA6F-BD9AAB72842B}" srcOrd="1" destOrd="0" parTransId="{48650FB0-A67C-41AA-A06B-8094ADF0734D}" sibTransId="{1C58EC51-2DA3-4AE6-BDD9-3AA40BA8894D}"/>
    <dgm:cxn modelId="{18C384DC-8A6D-4496-8C8E-19501881B989}" srcId="{022D47FD-98F4-4EF2-805D-50F2CB5BD0BF}" destId="{9E9F4E34-9F05-484E-B835-7B62021D292A}" srcOrd="0" destOrd="0" parTransId="{E0066389-D742-47CF-B2E1-6D677055C7D9}" sibTransId="{693877E4-2CB2-422F-B378-2E94E2698BE8}"/>
    <dgm:cxn modelId="{546AA83A-8C3D-43D9-B784-15749AE4BAF6}" type="presParOf" srcId="{26E4135F-9495-4441-BD1E-DFE66951B037}" destId="{9A24C59D-FB0D-48D3-95B4-46877C0F595C}" srcOrd="0" destOrd="0" presId="urn:microsoft.com/office/officeart/2018/2/layout/IconLabelDescriptionList"/>
    <dgm:cxn modelId="{DE598176-8B25-45D9-95AF-79EEE977F1D2}" type="presParOf" srcId="{9A24C59D-FB0D-48D3-95B4-46877C0F595C}" destId="{7A72B592-AD2E-48F9-8299-223AFE004517}" srcOrd="0" destOrd="0" presId="urn:microsoft.com/office/officeart/2018/2/layout/IconLabelDescriptionList"/>
    <dgm:cxn modelId="{86CF3FBB-8BCA-48E1-9500-F73857823D64}" type="presParOf" srcId="{9A24C59D-FB0D-48D3-95B4-46877C0F595C}" destId="{FE957B77-82C1-44A7-9BA5-3B12725054F7}" srcOrd="1" destOrd="0" presId="urn:microsoft.com/office/officeart/2018/2/layout/IconLabelDescriptionList"/>
    <dgm:cxn modelId="{67125113-5EC4-45C0-AC9D-CFEF543E6F36}" type="presParOf" srcId="{9A24C59D-FB0D-48D3-95B4-46877C0F595C}" destId="{BA064EEF-996F-4E89-BE28-3B4037E0ACDD}" srcOrd="2" destOrd="0" presId="urn:microsoft.com/office/officeart/2018/2/layout/IconLabelDescriptionList"/>
    <dgm:cxn modelId="{5494B432-F12B-4CEB-B220-3CB96E0A7018}" type="presParOf" srcId="{9A24C59D-FB0D-48D3-95B4-46877C0F595C}" destId="{755D4704-9A21-4EE4-A0DE-EA3A090C904D}" srcOrd="3" destOrd="0" presId="urn:microsoft.com/office/officeart/2018/2/layout/IconLabelDescriptionList"/>
    <dgm:cxn modelId="{2E40BB22-0F1A-42DD-88D0-5E3F4D6DF0AC}" type="presParOf" srcId="{9A24C59D-FB0D-48D3-95B4-46877C0F595C}" destId="{0D9233B6-03CA-461C-8E93-A0EDADB1017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2B592-AD2E-48F9-8299-223AFE004517}">
      <dsp:nvSpPr>
        <dsp:cNvPr id="0" name=""/>
        <dsp:cNvSpPr/>
      </dsp:nvSpPr>
      <dsp:spPr>
        <a:xfrm>
          <a:off x="1198854" y="588252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64EEF-996F-4E89-BE28-3B4037E0ACDD}">
      <dsp:nvSpPr>
        <dsp:cNvPr id="0" name=""/>
        <dsp:cNvSpPr/>
      </dsp:nvSpPr>
      <dsp:spPr>
        <a:xfrm>
          <a:off x="3110799" y="100368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Truth statements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sp:txBody>
      <dsp:txXfrm>
        <a:off x="3110799" y="1003689"/>
        <a:ext cx="4315781" cy="647367"/>
      </dsp:txXfrm>
    </dsp:sp>
    <dsp:sp modelId="{0D9233B6-03CA-461C-8E93-A0EDADB1017C}">
      <dsp:nvSpPr>
        <dsp:cNvPr id="0" name=""/>
        <dsp:cNvSpPr/>
      </dsp:nvSpPr>
      <dsp:spPr>
        <a:xfrm>
          <a:off x="3193511" y="2110479"/>
          <a:ext cx="5745297" cy="34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selecting code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if condition: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do something</a:t>
          </a: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511" y="2110479"/>
        <a:ext cx="5745297" cy="347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94119-0411-444A-ADC0-21FBEDC3CF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B6C4-36A1-4ECC-9E2D-EFA190FE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 will introduce programming using python. Later in the quarter you will learn about </a:t>
            </a:r>
            <a:r>
              <a:rPr lang="en-US" dirty="0" err="1"/>
              <a:t>linux</a:t>
            </a:r>
            <a:r>
              <a:rPr lang="en-US" dirty="0"/>
              <a:t> and shell scripting using bash. Then we will introduce Houdini and some of the languages used inside the package.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example, we introduced variable and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asked you what 200 times 60 is, you could probably do that in your head 12,000 but what if I asked you to remember that number until the end of the lecture? You would likely write it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1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symbols you are familiar with. We use * for multiplication because x is a letter which could be a variable. You may not be familiar with modulus – it will come up later on in the quarter and is very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variable is a way of remembering something, storing information, but that information can change. Let’s look at python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3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Variables in python can change value or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still need to be aware of the type of the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few things to be aware of regarding operators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Truth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85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Truth statements allow selection – its that proverbial fork in the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 delineates </a:t>
            </a:r>
            <a:r>
              <a:rPr lang="en-US" b="1" dirty="0"/>
              <a:t>blocks </a:t>
            </a:r>
            <a:r>
              <a:rPr lang="en-US" dirty="0"/>
              <a:t>with </a:t>
            </a:r>
            <a:r>
              <a:rPr lang="en-US" b="1" dirty="0"/>
              <a:t>white space</a:t>
            </a:r>
            <a:r>
              <a:rPr lang="en-US" dirty="0"/>
              <a:t>, C-like languages delineate with </a:t>
            </a:r>
            <a:r>
              <a:rPr lang="en-US" b="1" dirty="0"/>
              <a:t>curly braces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There are also, other variants of truth statements, switch, </a:t>
            </a:r>
            <a:r>
              <a:rPr lang="en-US" b="0" dirty="0" err="1"/>
              <a:t>elif</a:t>
            </a:r>
            <a:r>
              <a:rPr lang="en-US" b="0" dirty="0"/>
              <a:t> (else if) </a:t>
            </a:r>
            <a:r>
              <a:rPr lang="en-US" b="0" dirty="0" err="1"/>
              <a:t>etc</a:t>
            </a:r>
            <a:r>
              <a:rPr lang="en-US" b="0" dirty="0"/>
              <a:t>, but this gives you a flavor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Programming, Math, Proceduralism are distinct concepts, although they play nice together, they are not the same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if statement in IDLE. 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8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Formatting is very important. Next, let’s see how to create a .</a:t>
            </a:r>
            <a:r>
              <a:rPr lang="en-US" dirty="0" err="1"/>
              <a:t>py</a:t>
            </a:r>
            <a:r>
              <a:rPr lang="en-US" dirty="0"/>
              <a:t> file in IDLE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5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using the interactive shell, we will use the editing window and create a file called ifexample.py</a:t>
            </a:r>
          </a:p>
          <a:p>
            <a:r>
              <a:rPr lang="en-US" dirty="0"/>
              <a:t>PLAY VIDEO.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clear, a python shell is temporary (great for testing). A python file saves your work and can be run – script </a:t>
            </a:r>
            <a:r>
              <a:rPr lang="en-US"/>
              <a:t>or program.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8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things up – google is your friend – but always reference your source!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3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we have covered variables and truth statements, before we go one we will introduce </a:t>
            </a:r>
            <a:r>
              <a:rPr lang="en-US"/>
              <a:t>turtle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over my website – in particular the course notes and the python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problem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the concepts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focus on python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tools that we will be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0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 comes up as a python shell – it is really a very simple IDE</a:t>
            </a:r>
          </a:p>
          <a:p>
            <a:r>
              <a:rPr lang="en-US" dirty="0"/>
              <a:t>An IDE is designed to make coding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using Linux later in the quarter – if you are familiar to </a:t>
            </a:r>
            <a:r>
              <a:rPr lang="en-US" dirty="0" err="1"/>
              <a:t>linux</a:t>
            </a:r>
            <a:r>
              <a:rPr lang="en-US" dirty="0"/>
              <a:t> you are welcome to use it. If you are not, first we will learn programming in python, then switch to </a:t>
            </a:r>
            <a:r>
              <a:rPr lang="en-US" dirty="0" err="1"/>
              <a:t>linux</a:t>
            </a:r>
            <a:r>
              <a:rPr lang="en-US" dirty="0"/>
              <a:t> and sprinkle in a little bash shell scripting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 can be used interactively – 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5F0D-82D4-4E16-A78F-0A5756CA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C0F29-F5B4-4169-AECB-1C88DAE3E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CE64-3B0F-4976-98E0-B4311257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1D55-A4D1-4E26-8D2D-77BD1AD3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E596-6A4C-408F-AD20-3D8D15D6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3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D578-C8EB-4E92-9B40-5067C066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D4F39-ECDA-438A-ABAB-AF501584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13EE-A126-45DC-A3DE-AE8B2D2F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BF29-7C45-4733-9E9A-86F3D37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D7212-7141-43A2-B928-D4411BBB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1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9426A-C0E4-4571-84B6-422EE8957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AB71E-953C-45BB-B95B-75DFAD20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B564-746E-44E1-8433-22F4B263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2C82-1691-4E0C-97CF-F23FB1C6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B9F9B-15E9-4D4E-9BB2-B3D06E81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2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4919-9D4D-4339-AEDD-A1BE52B4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30601-4463-44D4-9707-2C14C93E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AC0C-341C-4388-89CC-15BD1AE8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242B-23EC-4EFA-B2F9-5078E51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53EF-10A6-4AC2-AF2A-F1B9DF00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EB3F-11D2-4947-8D32-99FD50CF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8036-1DFA-4127-BD18-ABF31ADB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2B46-3CD7-40A3-9488-DB6D8248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B3E63-765A-4F84-B043-28EF758C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288F-71A4-419C-A2F1-C242D008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1AF5-95BB-4525-B1BC-19ACFA3F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6FEC5-19DE-4D9B-8F84-B5583FBC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C780-D9AA-475B-908E-F8178054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729F-08DC-4A30-845B-2F18821E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0454-748E-457C-8856-A380825C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EAD9-CC2C-4365-BCFC-F940A74F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D67B-9D4F-4787-B3AE-4AD73EE4E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5AC72-7E61-418F-BB5F-B0E8B0BE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1F2A1-A017-4A86-989E-849C61F0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E141-94C7-4FEA-99CA-B700C89C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7AB07-2CC4-436B-BFBA-3D5794B9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FB3B-FE2A-4242-9545-6029A15F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A50A-2F6B-45A1-A550-580B29F1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1BFB-7FF2-477E-96A8-CDC807DF7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B5591-FA21-40E8-A3C7-ADBB13F7B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06B39-FA73-4C59-A331-80AD99FE8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5473A-0CD0-45B5-AC54-95F66D50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F8DC4-3507-43F3-9224-6D322FF9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A9BCE-CA41-4448-8026-9498C721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34D7-DA76-478F-8101-608CA57C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64A4A-1F49-4A7C-A61C-BA7ADE13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A3734-E1D2-438E-A08E-8E49CEB2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64EF9-E5B8-4E94-8E18-F3253DA4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4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10BBE-F92D-41D7-82E8-6B748C26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AE3BC-B848-4199-942A-ADC1A0EF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262AA-F76F-4276-BA56-7B8DFDD4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CFF6-DB9E-41C7-B7A1-4406E890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0651-0BCB-47EC-84C4-33F8B80F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DAFA1-06D1-48AF-A4EC-4E92F421E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8EB9-BB5C-4BC0-85BF-887C2092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A339E-7A74-4975-92B8-C219C9E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C56BA-6A6C-4974-A28A-5B78DCC7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5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D8EA-7CD7-443C-AA3A-FE047F80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F560-9460-4962-96F5-93530D99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7FFC-4CB0-4E54-B822-6B364AD1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CDDD-52FA-45F9-BC0E-18CFAE13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BEDE0-4BC1-4F50-BF5A-57CBDD75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683F-2572-466A-9DF0-0FC1EB73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B565F-0250-4F88-9B54-58A1F81DD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15594-E709-4B1A-B511-C5F38A346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548B-2387-417A-95AC-44DBF81D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7D8B-B582-46EE-8DA4-CDAF471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E20DE-714B-4669-A3A0-4D8DF161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4847-8CE9-4863-8DE4-B0C30F5E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C0AE4-853D-4CAD-916B-4FDEC3EE2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F0C96-8E29-4894-AE8B-46C360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86FC0-9E12-4FC4-A5E4-55224121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A7CA-4745-47C8-90B7-64E8095D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967D4-2A55-465B-A210-32AF280B4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F0E7C-5701-4CE2-B3ED-4725A6BC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1EE6-DE92-47A7-A4C8-A8C33F35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4238-963F-45DB-B1BA-859F03D9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B158B-5147-491F-B0C2-9452BD04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4314-30E7-4631-8EEE-9408CE9A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E861-F656-42A4-B266-9BF091E48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B807-1FEB-4A05-91ED-89805E16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26FAD-952B-4412-9192-A2EB2D63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46C2-9091-453F-A4A8-9B525834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4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9FAA-B7A9-4F87-81D5-203B660C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64B7-52FB-4928-8A78-06C5B531A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F3A39-C872-49AC-A568-CA1D41E1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6A3BE-E2C8-4E0C-BC9D-753E665A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036F3-27DB-4A32-AE20-66577D5F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3982F-8B0C-43C4-9873-3D98BA49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8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34D7-E3EB-4EDA-88B4-1AF44C3F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23646-F5D8-473E-9A32-7B9D23D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889A-C3D5-4105-8A0A-493F0C029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BEF68-BBAF-4B5B-9528-E02481635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D09AA-F8DE-4FA1-A66E-E367890B9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93BDF-9B74-4530-A30C-81142CBA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E98A9-4AAE-42C8-A076-17F2F038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5073-D3BB-41C2-8D6D-DCCF9898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A110-61BF-46D7-9681-6BF7DD52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6A925-A626-404F-AD3D-CC60C462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6D009-F3DA-49E2-BB07-7539521D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CFAE5-4EFB-4A04-845F-62F5789C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5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89F68-57C0-4739-BA47-E449E4CC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EF8A2-7E84-44D2-86E0-D014FCCA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E78F4-1C90-4B7B-A26E-30B9594C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9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2CFA-C579-45EE-89F6-833F23A0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6C64-8DAA-499A-907C-5CCEF59C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F6ADE-9666-4DB8-939A-A2A77BE1A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515E0-F315-47BC-9435-77777C14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A3196-0A0A-4BAA-85ED-F8EF4C4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5C43-8304-47EA-8B95-D26B31ED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2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46B3-A90A-4212-9F00-24AC650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6698C-6980-4FD5-9208-A44BA74B8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94DB5-1708-4E6C-AD56-B419A6663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436B-712F-4777-B32F-F5537C16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D762E-7E41-415E-AB76-FD28CCE3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FA780-B979-4481-B9BB-01754533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8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7E6C3-BBD9-473A-964D-26FE7E2C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48906-8F09-4398-86AD-C6E20890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71503-3647-44F0-9CFA-826E0ABF0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61AD-B988-4A9E-811F-49201B0443E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58D9C-E24B-4304-836A-C2C57C172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85CF-1BC3-49E6-96FB-76FDF074F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6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8BAD0-959B-432E-9D4C-CC5C6D86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38032-952C-4C57-AB7D-2065F96CB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70481-0AB4-4828-B03D-A86063B93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0F13-95AA-4B47-A6DE-1007E441A5A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9FBAE-83D6-42FA-8EA3-BD8BB4125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944F-CF2E-4908-AD76-8A82E06FD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borahrfowler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CEBDF-784A-437D-BB31-E78C0740674B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Programming Introduction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Deborah R. Fowler</a:t>
            </a:r>
          </a:p>
        </p:txBody>
      </p:sp>
    </p:spTree>
    <p:extLst>
      <p:ext uri="{BB962C8B-B14F-4D97-AF65-F5344CB8AC3E}">
        <p14:creationId xmlns:p14="http://schemas.microsoft.com/office/powerpoint/2010/main" val="330541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10" y="710547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IDLE</a:t>
            </a:r>
          </a:p>
        </p:txBody>
      </p:sp>
      <p:pic>
        <p:nvPicPr>
          <p:cNvPr id="2" name="variables">
            <a:hlinkClick r:id="" action="ppaction://media"/>
            <a:extLst>
              <a:ext uri="{FF2B5EF4-FFF2-40B4-BE49-F238E27FC236}">
                <a16:creationId xmlns:a16="http://schemas.microsoft.com/office/drawing/2014/main" id="{200A13C8-7F24-4454-A962-45639B8E28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4140" y="989515"/>
            <a:ext cx="7985053" cy="44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29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76899"/>
            <a:ext cx="4010828" cy="5393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introduced two concepts: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and Operators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1000" t="-39000" r="-1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8363497" y="2551837"/>
            <a:ext cx="360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048297" y="2844225"/>
            <a:ext cx="8652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storing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619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048297" y="2844225"/>
            <a:ext cx="360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6E054-C7D9-41A2-A8BF-76B646B16EC2}"/>
              </a:ext>
            </a:extLst>
          </p:cNvPr>
          <p:cNvSpPr txBox="1"/>
          <p:nvPr/>
        </p:nvSpPr>
        <p:spPr>
          <a:xfrm>
            <a:off x="4319700" y="674400"/>
            <a:ext cx="7265773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languages have built-in   mathematical operations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addition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multiplication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/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division (be careful with integers)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%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modulus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(remainder on integer division)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8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3313825" y="1194626"/>
            <a:ext cx="86526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literally means something that can change value</a:t>
            </a:r>
          </a:p>
          <a:p>
            <a:pPr lvl="0">
              <a:lnSpc>
                <a:spcPct val="10000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– all kinds – names, numeric values, memory addresses etc.</a:t>
            </a:r>
          </a:p>
          <a:p>
            <a:pPr lvl="0">
              <a:lnSpc>
                <a:spcPct val="10000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python they are not “typed” and do not need to be declared beforehand …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668157" y="3702889"/>
            <a:ext cx="219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phic 3" descr="Brain in head">
            <a:extLst>
              <a:ext uri="{FF2B5EF4-FFF2-40B4-BE49-F238E27FC236}">
                <a16:creationId xmlns:a16="http://schemas.microsoft.com/office/drawing/2014/main" id="{F8B96B00-3199-41BC-B387-5E9CAE259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736" y="2199484"/>
            <a:ext cx="1503405" cy="15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3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539190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that mean in python?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B0A12-C7BD-4F4E-A189-5CBC4B24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872" y="1088784"/>
            <a:ext cx="7365128" cy="4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1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879245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still must know what you are doing: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y will not work if x is a string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B0A12-C7BD-4F4E-A189-5CBC4B24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765" y="139280"/>
            <a:ext cx="8121751" cy="65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4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82" y="2793645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awareness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667BB-98C7-4D36-B83A-337F21017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429" y="169928"/>
            <a:ext cx="6150553" cy="5783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853A8-5058-4898-AE85-3F67DE8A5C72}"/>
              </a:ext>
            </a:extLst>
          </p:cNvPr>
          <p:cNvSpPr txBox="1"/>
          <p:nvPr/>
        </p:nvSpPr>
        <p:spPr>
          <a:xfrm>
            <a:off x="8209218" y="3269673"/>
            <a:ext cx="480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 python 3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integers but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correct result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451246D-EEA4-4B44-93B1-6678999D5C62}"/>
              </a:ext>
            </a:extLst>
          </p:cNvPr>
          <p:cNvSpPr/>
          <p:nvPr/>
        </p:nvSpPr>
        <p:spPr>
          <a:xfrm rot="20099945">
            <a:off x="6174478" y="2372713"/>
            <a:ext cx="3699163" cy="119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9A188AB-2AAD-4FE1-A112-2D26AFD2F6B7}"/>
              </a:ext>
            </a:extLst>
          </p:cNvPr>
          <p:cNvSpPr/>
          <p:nvPr/>
        </p:nvSpPr>
        <p:spPr>
          <a:xfrm>
            <a:off x="6174477" y="4189652"/>
            <a:ext cx="3699163" cy="119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EC1D2-5118-4210-93E5-8280ACA0CF86}"/>
              </a:ext>
            </a:extLst>
          </p:cNvPr>
          <p:cNvSpPr txBox="1"/>
          <p:nvPr/>
        </p:nvSpPr>
        <p:spPr>
          <a:xfrm>
            <a:off x="7283491" y="5247576"/>
            <a:ext cx="3699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 –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remainder on integer division</a:t>
            </a:r>
          </a:p>
        </p:txBody>
      </p:sp>
    </p:spTree>
    <p:extLst>
      <p:ext uri="{BB962C8B-B14F-4D97-AF65-F5344CB8AC3E}">
        <p14:creationId xmlns:p14="http://schemas.microsoft.com/office/powerpoint/2010/main" val="247980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7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9AB360A-9F88-4D6C-9F23-041D1D260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Relational Operators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13B519-03C7-4743-9530-4BE49F444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755" y="1457864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==  	equals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!=	not equal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	        less than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&gt;  	greater than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&gt;=	greater than or equal to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&lt;=	less than or equal 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CD43783-AA47-4BAC-8A75-E1FFB0DF5A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637309"/>
          <a:ext cx="11119234" cy="573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1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19CE5B-7AB5-468D-88FE-8B7610652180}"/>
              </a:ext>
            </a:extLst>
          </p:cNvPr>
          <p:cNvSpPr/>
          <p:nvPr/>
        </p:nvSpPr>
        <p:spPr>
          <a:xfrm>
            <a:off x="1604965" y="25527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VSFX 160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D8617-F5AA-4355-BBF3-611148ECB65D}"/>
              </a:ext>
            </a:extLst>
          </p:cNvPr>
          <p:cNvSpPr/>
          <p:nvPr/>
        </p:nvSpPr>
        <p:spPr>
          <a:xfrm>
            <a:off x="5783262" y="482600"/>
            <a:ext cx="3584575" cy="165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EAA37-6D50-4375-93A7-D86830EC71FE}"/>
              </a:ext>
            </a:extLst>
          </p:cNvPr>
          <p:cNvSpPr/>
          <p:nvPr/>
        </p:nvSpPr>
        <p:spPr>
          <a:xfrm>
            <a:off x="5783260" y="2969844"/>
            <a:ext cx="3584575" cy="12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Linux/Bash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6D537-1040-4843-9D42-A7DBB3D5037B}"/>
              </a:ext>
            </a:extLst>
          </p:cNvPr>
          <p:cNvSpPr/>
          <p:nvPr/>
        </p:nvSpPr>
        <p:spPr>
          <a:xfrm>
            <a:off x="5783260" y="5033973"/>
            <a:ext cx="3584575" cy="12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8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1937984" y="2429301"/>
            <a:ext cx="360300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x == 3: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1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2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937984" y="1214651"/>
            <a:ext cx="865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statements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for selecting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97525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0" t="-39000" r="-3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1937984" y="2055171"/>
            <a:ext cx="360300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x == 3: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1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2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 =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937984" y="832511"/>
            <a:ext cx="865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statements – add another line in else?</a:t>
            </a:r>
          </a:p>
        </p:txBody>
      </p:sp>
    </p:spTree>
    <p:extLst>
      <p:ext uri="{BB962C8B-B14F-4D97-AF65-F5344CB8AC3E}">
        <p14:creationId xmlns:p14="http://schemas.microsoft.com/office/powerpoint/2010/main" val="32923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l="-30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417" y="1930600"/>
            <a:ext cx="4010828" cy="5393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in IDLE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be fooled by the prompt when indenting) 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fstmt">
            <a:hlinkClick r:id="" action="ppaction://media"/>
            <a:extLst>
              <a:ext uri="{FF2B5EF4-FFF2-40B4-BE49-F238E27FC236}">
                <a16:creationId xmlns:a16="http://schemas.microsoft.com/office/drawing/2014/main" id="{899614D7-9D17-4B2C-9883-19F754D1EF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712" y="1044653"/>
            <a:ext cx="8489324" cy="47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3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57" y="1657304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4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x == 3: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1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2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01CC1-4726-473A-9A44-6C665F5D50A5}"/>
              </a:ext>
            </a:extLst>
          </p:cNvPr>
          <p:cNvSpPr txBox="1"/>
          <p:nvPr/>
        </p:nvSpPr>
        <p:spPr>
          <a:xfrm>
            <a:off x="5097586" y="1905506"/>
            <a:ext cx="7343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to explain: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delineates blocks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code is saved in a .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is an interactive 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is an interpreted language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00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562" y="2189963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file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test.py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savefile">
            <a:hlinkClick r:id="" action="ppaction://media"/>
            <a:extLst>
              <a:ext uri="{FF2B5EF4-FFF2-40B4-BE49-F238E27FC236}">
                <a16:creationId xmlns:a16="http://schemas.microsoft.com/office/drawing/2014/main" id="{E811FA4E-9BCF-43D5-AC24-AF24E63359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8609" y="559824"/>
            <a:ext cx="8744133" cy="4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90" y="2544678"/>
            <a:ext cx="10751419" cy="23654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IMPORTANT DISTINCTION  </a:t>
            </a: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Python file versus an interactive python shell</a:t>
            </a:r>
          </a:p>
          <a:p>
            <a:pPr marL="0" indent="0">
              <a:buNone/>
            </a:pPr>
            <a:endParaRPr lang="en-US" sz="8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saves your work, you can run it again and again</a:t>
            </a:r>
          </a:p>
          <a:p>
            <a:pPr marL="0" indent="0">
              <a:buNone/>
            </a:pPr>
            <a:endParaRPr lang="en-US" sz="8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is temporary – interactive session. Goes away once you close the shell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18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869745" y="1905506"/>
            <a:ext cx="878915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be afraid/ashamed to look up syntax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brain is needed for problem solving, not for memorizing rules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use it daily, it will become familiar</a:t>
            </a:r>
          </a:p>
        </p:txBody>
      </p:sp>
    </p:spTree>
    <p:extLst>
      <p:ext uri="{BB962C8B-B14F-4D97-AF65-F5344CB8AC3E}">
        <p14:creationId xmlns:p14="http://schemas.microsoft.com/office/powerpoint/2010/main" val="401199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389D-166A-4CDF-BB00-1A78A069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in-class 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71DF-58EC-4F0C-8C19-B0676BB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30" y="29377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program that prints “Hello World” in a .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in IDLE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45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805" y="1103420"/>
            <a:ext cx="4710980" cy="486923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truth statements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looping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I/O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classes/objects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OOP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D9CDD-E3FE-4DEB-B8EE-7269643EDD56}"/>
              </a:ext>
            </a:extLst>
          </p:cNvPr>
          <p:cNvSpPr txBox="1"/>
          <p:nvPr/>
        </p:nvSpPr>
        <p:spPr>
          <a:xfrm>
            <a:off x="2272582" y="2953263"/>
            <a:ext cx="353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7E67110-2694-4B21-887F-D54979837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605" y="1035553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4B1BCFC-99CE-4C8E-9203-931347E71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605" y="16155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3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389D-166A-4CDF-BB00-1A78A069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71DF-58EC-4F0C-8C19-B0676BB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273" y="1839395"/>
            <a:ext cx="5661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http://deborahrfowler.com/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pointers to information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documentation/resources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instructions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4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2601097"/>
            <a:ext cx="7756954" cy="165580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!= Math != Proceduralism</a:t>
            </a:r>
          </a:p>
        </p:txBody>
      </p:sp>
    </p:spTree>
    <p:extLst>
      <p:ext uri="{BB962C8B-B14F-4D97-AF65-F5344CB8AC3E}">
        <p14:creationId xmlns:p14="http://schemas.microsoft.com/office/powerpoint/2010/main" val="335600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45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903" y="3151861"/>
            <a:ext cx="6560794" cy="55427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==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65422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071" y="746443"/>
            <a:ext cx="4632262" cy="53651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truth statements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looping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I/O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classes/objects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OOP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D9CDD-E3FE-4DEB-B8EE-7269643EDD56}"/>
              </a:ext>
            </a:extLst>
          </p:cNvPr>
          <p:cNvSpPr txBox="1"/>
          <p:nvPr/>
        </p:nvSpPr>
        <p:spPr>
          <a:xfrm>
            <a:off x="2272582" y="2953263"/>
            <a:ext cx="353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241611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3365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5DE336DC-7A79-4805-8458-2396654AF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49376">
            <a:off x="1686455" y="-639421"/>
            <a:ext cx="9174490" cy="9174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23" y="2052580"/>
            <a:ext cx="10407555" cy="862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19C80-1EB1-4AFE-9219-2AAB51C50FC9}"/>
              </a:ext>
            </a:extLst>
          </p:cNvPr>
          <p:cNvSpPr txBox="1"/>
          <p:nvPr/>
        </p:nvSpPr>
        <p:spPr>
          <a:xfrm>
            <a:off x="5748200" y="3162994"/>
            <a:ext cx="477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“less”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about format</a:t>
            </a:r>
          </a:p>
        </p:txBody>
      </p:sp>
    </p:spTree>
    <p:extLst>
      <p:ext uri="{BB962C8B-B14F-4D97-AF65-F5344CB8AC3E}">
        <p14:creationId xmlns:p14="http://schemas.microsoft.com/office/powerpoint/2010/main" val="213076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27" y="1893867"/>
            <a:ext cx="10407555" cy="8629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use it?	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19C80-1EB1-4AFE-9219-2AAB51C50FC9}"/>
              </a:ext>
            </a:extLst>
          </p:cNvPr>
          <p:cNvSpPr txBox="1"/>
          <p:nvPr/>
        </p:nvSpPr>
        <p:spPr>
          <a:xfrm>
            <a:off x="7085356" y="2039047"/>
            <a:ext cx="4776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on 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/turtle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libraries</a:t>
            </a:r>
          </a:p>
        </p:txBody>
      </p:sp>
    </p:spTree>
    <p:extLst>
      <p:ext uri="{BB962C8B-B14F-4D97-AF65-F5344CB8AC3E}">
        <p14:creationId xmlns:p14="http://schemas.microsoft.com/office/powerpoint/2010/main" val="226360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2638043"/>
            <a:ext cx="4010828" cy="344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Shell 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one?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7F898-494C-4EC1-A9FC-E4280C6DAC57}"/>
              </a:ext>
            </a:extLst>
          </p:cNvPr>
          <p:cNvSpPr txBox="1"/>
          <p:nvPr/>
        </p:nvSpPr>
        <p:spPr>
          <a:xfrm>
            <a:off x="5279103" y="653143"/>
            <a:ext cx="6531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3.8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Windows: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IDLE (very basic interface or IDE – Integrated Developers Environment – Discuss)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Home: Type IDLE in the start menu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Monty: (if it is not in the start menu)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any file with .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extension and select IDLE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better – work on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7527E-E5E9-48C5-BB70-4FD1591E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98" y="550507"/>
            <a:ext cx="2375100" cy="1537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6A542F-7C8B-4BE1-B203-1CF8FD475974}"/>
              </a:ext>
            </a:extLst>
          </p:cNvPr>
          <p:cNvSpPr txBox="1"/>
          <p:nvPr/>
        </p:nvSpPr>
        <p:spPr>
          <a:xfrm>
            <a:off x="814648" y="2791140"/>
            <a:ext cx="379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Python Shell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do I get one?</a:t>
            </a:r>
          </a:p>
        </p:txBody>
      </p:sp>
    </p:spTree>
    <p:extLst>
      <p:ext uri="{BB962C8B-B14F-4D97-AF65-F5344CB8AC3E}">
        <p14:creationId xmlns:p14="http://schemas.microsoft.com/office/powerpoint/2010/main" val="426936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7" y="2750010"/>
            <a:ext cx="4010828" cy="344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Shell 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Linux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7F898-494C-4EC1-A9FC-E4280C6DAC57}"/>
              </a:ext>
            </a:extLst>
          </p:cNvPr>
          <p:cNvSpPr txBox="1"/>
          <p:nvPr/>
        </p:nvSpPr>
        <p:spPr>
          <a:xfrm>
            <a:off x="5150500" y="1035699"/>
            <a:ext cx="6531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Linux: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python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official IDE is installed, you can use a text editor like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 you might want to try sublime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run a python program type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filename.py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7527E-E5E9-48C5-BB70-4FD1591E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98" y="606491"/>
            <a:ext cx="2375100" cy="15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1150</Words>
  <Application>Microsoft Office PowerPoint</Application>
  <PresentationFormat>Widescreen</PresentationFormat>
  <Paragraphs>274</Paragraphs>
  <Slides>29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in-class exercise:</vt:lpstr>
      <vt:lpstr>PowerPoint Presentation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deborahrfowler.com</dc:title>
  <dc:creator>Deborah Fowler</dc:creator>
  <cp:lastModifiedBy>Deborah Fowler</cp:lastModifiedBy>
  <cp:revision>63</cp:revision>
  <dcterms:created xsi:type="dcterms:W3CDTF">2018-06-24T17:01:53Z</dcterms:created>
  <dcterms:modified xsi:type="dcterms:W3CDTF">2020-09-12T18:42:28Z</dcterms:modified>
</cp:coreProperties>
</file>